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9" r:id="rId4"/>
    <p:sldId id="258" r:id="rId5"/>
    <p:sldId id="260" r:id="rId6"/>
    <p:sldId id="262" r:id="rId7"/>
    <p:sldId id="263" r:id="rId8"/>
    <p:sldId id="271" r:id="rId9"/>
    <p:sldId id="281" r:id="rId10"/>
    <p:sldId id="282" r:id="rId11"/>
    <p:sldId id="283" r:id="rId12"/>
    <p:sldId id="272" r:id="rId13"/>
    <p:sldId id="273" r:id="rId14"/>
    <p:sldId id="277" r:id="rId15"/>
    <p:sldId id="278" r:id="rId16"/>
    <p:sldId id="279" r:id="rId17"/>
    <p:sldId id="280" r:id="rId18"/>
    <p:sldId id="287" r:id="rId19"/>
    <p:sldId id="288" r:id="rId20"/>
    <p:sldId id="301" r:id="rId21"/>
    <p:sldId id="286" r:id="rId22"/>
    <p:sldId id="284" r:id="rId23"/>
    <p:sldId id="291" r:id="rId24"/>
    <p:sldId id="293" r:id="rId25"/>
    <p:sldId id="292" r:id="rId26"/>
    <p:sldId id="295" r:id="rId27"/>
    <p:sldId id="294" r:id="rId28"/>
    <p:sldId id="296" r:id="rId29"/>
    <p:sldId id="297" r:id="rId30"/>
    <p:sldId id="298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268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784A"/>
    <a:srgbClr val="3C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7" autoAdjust="0"/>
    <p:restoredTop sz="94161" autoAdjust="0"/>
  </p:normalViewPr>
  <p:slideViewPr>
    <p:cSldViewPr snapToGrid="0" snapToObjects="1">
      <p:cViewPr varScale="1">
        <p:scale>
          <a:sx n="84" d="100"/>
          <a:sy n="84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D31-C2C3-0E49-8D01-95465DD23821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5D0F2-2AE9-774D-B30F-09E5B185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kuhne@pucr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iring.org.c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www.arduino.cc/en/Main/Softwar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://www.filipeflop.com/blog/category/arduino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www.embarcados.com.br/arduino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learn.adafruit.com/category/learn-arduino" TargetMode="Externa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embarcados.com.br/arduino" TargetMode="External"/><Relationship Id="rId12" Type="http://schemas.openxmlformats.org/officeDocument/2006/relationships/hyperlink" Target="https://learn.adafruit.com/category/learn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duinohistory.github.io" TargetMode="External"/><Relationship Id="rId3" Type="http://schemas.openxmlformats.org/officeDocument/2006/relationships/hyperlink" Target="http://wiring.org.co" TargetMode="External"/><Relationship Id="rId4" Type="http://schemas.openxmlformats.org/officeDocument/2006/relationships/hyperlink" Target="https://processing.org" TargetMode="External"/><Relationship Id="rId5" Type="http://schemas.openxmlformats.org/officeDocument/2006/relationships/hyperlink" Target="https://www.ted.com/talks/massimo_banzi_how_arduino_is_open_sourcing_imagination" TargetMode="External"/><Relationship Id="rId6" Type="http://schemas.openxmlformats.org/officeDocument/2006/relationships/hyperlink" Target="https://vimeo.com/31389230" TargetMode="External"/><Relationship Id="rId7" Type="http://schemas.openxmlformats.org/officeDocument/2006/relationships/hyperlink" Target="https://www.webtronico.com" TargetMode="External"/><Relationship Id="rId8" Type="http://schemas.openxmlformats.org/officeDocument/2006/relationships/hyperlink" Target="https://spectrum.ieee.org/geek-life/hands-on/the-making-of-arduino" TargetMode="External"/><Relationship Id="rId9" Type="http://schemas.openxmlformats.org/officeDocument/2006/relationships/hyperlink" Target="https://blog.arduino.cc/2018/04/23/1961-rotary-phone-gets-a-2018-cellular-upgrade" TargetMode="External"/><Relationship Id="rId10" Type="http://schemas.openxmlformats.org/officeDocument/2006/relationships/hyperlink" Target="http://www.filipeflop.com/blog/category/arduin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Uma </a:t>
            </a:r>
            <a:r>
              <a:rPr lang="en-US" dirty="0" err="1" smtClean="0">
                <a:latin typeface="Andale Mono"/>
                <a:cs typeface="Andale Mono"/>
              </a:rPr>
              <a:t>introdução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à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plataforma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7691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Felipe </a:t>
            </a:r>
            <a:r>
              <a:rPr lang="en-US" dirty="0" err="1" smtClean="0">
                <a:latin typeface="Andale Mono"/>
                <a:cs typeface="Andale Mono"/>
              </a:rPr>
              <a:t>Kühne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  <a:hlinkClick r:id="rId2"/>
              </a:rPr>
              <a:t>fkuhne@pucrs.br</a:t>
            </a:r>
            <a:endParaRPr lang="en-US" dirty="0" smtClean="0">
              <a:latin typeface="Andale Mono"/>
              <a:cs typeface="Andale Mono"/>
            </a:endParaRPr>
          </a:p>
          <a:p>
            <a:endParaRPr lang="en-US" dirty="0">
              <a:latin typeface="Andale Mono"/>
              <a:cs typeface="Andale Mono"/>
            </a:endParaRPr>
          </a:p>
          <a:p>
            <a:r>
              <a:rPr lang="en-US" dirty="0" err="1" smtClean="0">
                <a:latin typeface="Andale Mono"/>
                <a:cs typeface="Andale Mono"/>
              </a:rPr>
              <a:t>Maio</a:t>
            </a:r>
            <a:r>
              <a:rPr lang="en-US" dirty="0" smtClean="0">
                <a:latin typeface="Andale Mono"/>
                <a:cs typeface="Andale Mono"/>
              </a:rPr>
              <a:t>/2018</a:t>
            </a:r>
          </a:p>
          <a:p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52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 descr="siteW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7" y="1597061"/>
            <a:ext cx="3968622" cy="4261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18462" y="2055477"/>
            <a:ext cx="3999930" cy="333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ndale Mono"/>
                <a:cs typeface="Andale Mono"/>
              </a:rPr>
              <a:t>“</a:t>
            </a:r>
            <a:r>
              <a:rPr lang="mr-IN" sz="2400" dirty="0" smtClean="0">
                <a:latin typeface="Andale Mono"/>
                <a:cs typeface="Andale Mono"/>
              </a:rPr>
              <a:t>…</a:t>
            </a:r>
            <a:r>
              <a:rPr lang="en-US" sz="2400" dirty="0" smtClean="0">
                <a:latin typeface="Andale Mono"/>
                <a:cs typeface="Andale Mono"/>
              </a:rPr>
              <a:t>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make it easy for artists and designers to work with electronics</a:t>
            </a:r>
            <a:r>
              <a:rPr lang="en-US" sz="2400" dirty="0">
                <a:latin typeface="Andale Mono"/>
                <a:cs typeface="Andale Mono"/>
              </a:rPr>
              <a:t>, by abstracting away the often complicated details </a:t>
            </a:r>
            <a:r>
              <a:rPr lang="en-US" sz="2400" dirty="0" smtClean="0">
                <a:latin typeface="Andale Mono"/>
                <a:cs typeface="Andale Mono"/>
              </a:rPr>
              <a:t>of electronics.”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12" y="2403708"/>
            <a:ext cx="44938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91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2160" y="2317653"/>
            <a:ext cx="8411215" cy="3315170"/>
            <a:chOff x="457200" y="2317653"/>
            <a:chExt cx="8411215" cy="3315170"/>
          </a:xfrm>
        </p:grpSpPr>
        <p:pic>
          <p:nvPicPr>
            <p:cNvPr id="3" name="Picture 2" descr="WiringBoard-Assembled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17653"/>
              <a:ext cx="4418016" cy="3315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36335" y="3375074"/>
              <a:ext cx="3632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Andale Mono"/>
                  <a:cs typeface="Andale Mono"/>
                </a:rPr>
                <a:t>Wiring Board</a:t>
              </a: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US$50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1" y="1897000"/>
            <a:ext cx="6517779" cy="43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Prototype1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10628"/>
          <a:stretch/>
        </p:blipFill>
        <p:spPr>
          <a:xfrm>
            <a:off x="762000" y="1983448"/>
            <a:ext cx="7620000" cy="42921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875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179" y="1027317"/>
            <a:ext cx="6769643" cy="480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plataforma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de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prototipagem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eletrônica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de </a:t>
            </a:r>
            <a:r>
              <a:rPr lang="en-US" sz="3200" dirty="0" err="1">
                <a:latin typeface="Andale Mono"/>
                <a:cs typeface="Andale Mono"/>
              </a:rPr>
              <a:t>código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aberto</a:t>
            </a:r>
            <a:r>
              <a:rPr lang="en-US" sz="3200" dirty="0" smtClean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destinado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>
                <a:latin typeface="Andale Mono"/>
                <a:cs typeface="Andale Mono"/>
              </a:rPr>
              <a:t>artistas</a:t>
            </a:r>
            <a:r>
              <a:rPr lang="en-US" sz="3200" dirty="0">
                <a:latin typeface="Andale Mono"/>
                <a:cs typeface="Andale Mono"/>
              </a:rPr>
              <a:t>, designers, </a:t>
            </a:r>
            <a:r>
              <a:rPr lang="en-US" sz="3200" dirty="0" err="1">
                <a:latin typeface="Andale Mono"/>
                <a:cs typeface="Andale Mono"/>
              </a:rPr>
              <a:t>hobistas</a:t>
            </a:r>
            <a:r>
              <a:rPr lang="en-US" sz="3200" dirty="0">
                <a:latin typeface="Andale Mono"/>
                <a:cs typeface="Andale Mono"/>
              </a:rPr>
              <a:t> e </a:t>
            </a:r>
            <a:r>
              <a:rPr lang="en-US" sz="3200" dirty="0" err="1">
                <a:latin typeface="Andale Mono"/>
                <a:cs typeface="Andale Mono"/>
              </a:rPr>
              <a:t>qualquer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interessado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criar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objetos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ambientes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interativos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4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7229" y="1322783"/>
            <a:ext cx="6749542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sentir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o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ambiente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recebendo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entradas</a:t>
            </a:r>
            <a:r>
              <a:rPr lang="en-US" sz="3200" dirty="0">
                <a:latin typeface="Andale Mono"/>
                <a:cs typeface="Andale Mono"/>
              </a:rPr>
              <a:t> de </a:t>
            </a:r>
            <a:r>
              <a:rPr lang="en-US" sz="3200" dirty="0" err="1">
                <a:latin typeface="Andale Mono"/>
                <a:cs typeface="Andale Mono"/>
              </a:rPr>
              <a:t>vários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sensores</a:t>
            </a:r>
            <a:r>
              <a:rPr lang="en-US" sz="3200" dirty="0">
                <a:latin typeface="Andale Mono"/>
                <a:cs typeface="Andale Mono"/>
              </a:rPr>
              <a:t>, 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afetar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seu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entorno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controlando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luzes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dirty="0" err="1">
                <a:latin typeface="Andale Mono"/>
                <a:cs typeface="Andale Mono"/>
              </a:rPr>
              <a:t>motores</a:t>
            </a:r>
            <a:r>
              <a:rPr lang="en-US" sz="3200" dirty="0">
                <a:latin typeface="Andale Mono"/>
                <a:cs typeface="Andale Mono"/>
              </a:rPr>
              <a:t>, e outros </a:t>
            </a:r>
            <a:r>
              <a:rPr lang="en-US" sz="3200" dirty="0" err="1">
                <a:latin typeface="Andale Mono"/>
                <a:cs typeface="Andale Mono"/>
              </a:rPr>
              <a:t>atuadores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785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20" y="1322783"/>
            <a:ext cx="6991161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“O </a:t>
            </a:r>
            <a:r>
              <a:rPr lang="en-US" sz="3200" dirty="0" err="1">
                <a:latin typeface="Andale Mono"/>
                <a:cs typeface="Andale Mono"/>
              </a:rPr>
              <a:t>microcontrolador</a:t>
            </a:r>
            <a:r>
              <a:rPr lang="en-US" sz="3200" dirty="0">
                <a:latin typeface="Andale Mono"/>
                <a:cs typeface="Andale Mono"/>
              </a:rPr>
              <a:t> da </a:t>
            </a:r>
            <a:r>
              <a:rPr lang="en-US" sz="3200" dirty="0" err="1">
                <a:latin typeface="Andale Mono"/>
                <a:cs typeface="Andale Mono"/>
              </a:rPr>
              <a:t>placa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é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programado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usando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uma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linguagem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programação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baseada</a:t>
            </a:r>
            <a:r>
              <a:rPr lang="en-US" sz="3200" dirty="0" smtClean="0">
                <a:latin typeface="Andale Mono"/>
                <a:cs typeface="Andale Mono"/>
              </a:rPr>
              <a:t> no framework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Wiring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e </a:t>
            </a:r>
            <a:r>
              <a:rPr lang="en-US" sz="3200" dirty="0" smtClean="0">
                <a:latin typeface="Andale Mono"/>
                <a:cs typeface="Andale Mono"/>
              </a:rPr>
              <a:t>um </a:t>
            </a:r>
            <a:r>
              <a:rPr lang="en-US" sz="3200" dirty="0" err="1" smtClean="0">
                <a:latin typeface="Andale Mono"/>
                <a:cs typeface="Andale Mono"/>
              </a:rPr>
              <a:t>ambiente</a:t>
            </a:r>
            <a:r>
              <a:rPr lang="en-US" sz="3200" dirty="0" smtClean="0">
                <a:latin typeface="Andale Mono"/>
                <a:cs typeface="Andale Mono"/>
              </a:rPr>
              <a:t> de </a:t>
            </a:r>
            <a:r>
              <a:rPr lang="en-US" sz="3200" dirty="0" err="1" smtClean="0">
                <a:latin typeface="Andale Mono"/>
                <a:cs typeface="Andale Mono"/>
              </a:rPr>
              <a:t>desenvolvimento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baseado</a:t>
            </a:r>
            <a:r>
              <a:rPr lang="en-US" sz="3200" dirty="0" smtClean="0">
                <a:latin typeface="Andale Mono"/>
                <a:cs typeface="Andale Mono"/>
              </a:rPr>
              <a:t> no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Processing</a:t>
            </a:r>
            <a:r>
              <a:rPr lang="en-US" sz="3200" dirty="0" smtClean="0">
                <a:latin typeface="Andale Mono"/>
                <a:cs typeface="Andale Mono"/>
              </a:rPr>
              <a:t>.</a:t>
            </a:r>
            <a:r>
              <a:rPr lang="en-US" sz="3200" dirty="0">
                <a:latin typeface="Andale Mono"/>
                <a:cs typeface="Andale Mono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1545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5238" y="731852"/>
            <a:ext cx="7433524" cy="539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“As </a:t>
            </a:r>
            <a:r>
              <a:rPr lang="en-US" sz="3200" dirty="0" err="1">
                <a:latin typeface="Andale Mono"/>
                <a:cs typeface="Andale Mono"/>
              </a:rPr>
              <a:t>placas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feitas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 smtClean="0">
                <a:latin typeface="Andale Mono"/>
                <a:cs typeface="Andale Mono"/>
              </a:rPr>
              <a:t>mão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compradas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pré-</a:t>
            </a:r>
            <a:r>
              <a:rPr lang="en-US" sz="3200" dirty="0" err="1">
                <a:latin typeface="Andale Mono"/>
                <a:cs typeface="Andale Mono"/>
              </a:rPr>
              <a:t>montadas</a:t>
            </a:r>
            <a:r>
              <a:rPr lang="en-US" sz="3200" dirty="0">
                <a:latin typeface="Andale Mono"/>
                <a:cs typeface="Andale Mono"/>
              </a:rPr>
              <a:t>; o software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baixado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de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graça</a:t>
            </a:r>
            <a:r>
              <a:rPr lang="en-US" sz="3200" dirty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projetos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estão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disponíveis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sob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licenca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código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aberto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você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é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livre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para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adaptá</a:t>
            </a:r>
            <a:r>
              <a:rPr lang="en-US" sz="3200" dirty="0" smtClean="0">
                <a:latin typeface="Andale Mono"/>
                <a:cs typeface="Andale Mono"/>
              </a:rPr>
              <a:t>-</a:t>
            </a:r>
            <a:r>
              <a:rPr lang="en-US" sz="3200" dirty="0">
                <a:latin typeface="Andale Mono"/>
                <a:cs typeface="Andale Mono"/>
              </a:rPr>
              <a:t>los </a:t>
            </a:r>
            <a:r>
              <a:rPr lang="en-US" sz="3200" dirty="0" err="1" smtClean="0">
                <a:latin typeface="Andale Mono"/>
                <a:cs typeface="Andale Mono"/>
              </a:rPr>
              <a:t>às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suas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necessidades</a:t>
            </a:r>
            <a:r>
              <a:rPr lang="en-US" sz="3200" dirty="0" smtClean="0">
                <a:latin typeface="Andale Mono"/>
                <a:cs typeface="Andale Mono"/>
              </a:rPr>
              <a:t>.”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192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Ou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seja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71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20" y="209505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125" y="4963248"/>
            <a:ext cx="32995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Micro-</a:t>
            </a:r>
            <a:r>
              <a:rPr lang="en-US" sz="2400" dirty="0" err="1" smtClean="0">
                <a:latin typeface="Andale Mono"/>
                <a:cs typeface="Andale Mono"/>
              </a:rPr>
              <a:t>controlador</a:t>
            </a:r>
            <a:r>
              <a:rPr lang="en-US" sz="2400" dirty="0" smtClean="0">
                <a:latin typeface="Andale Mono"/>
                <a:cs typeface="Andale Mono"/>
              </a:rPr>
              <a:t> com </a:t>
            </a:r>
            <a:r>
              <a:rPr lang="en-US" sz="2400" dirty="0" err="1" smtClean="0">
                <a:latin typeface="Andale Mono"/>
                <a:cs typeface="Andale Mono"/>
              </a:rPr>
              <a:t>entradas</a:t>
            </a:r>
            <a:r>
              <a:rPr lang="en-US" sz="2400" dirty="0" smtClean="0">
                <a:latin typeface="Andale Mono"/>
                <a:cs typeface="Andale Mono"/>
              </a:rPr>
              <a:t> e </a:t>
            </a:r>
            <a:r>
              <a:rPr lang="en-US" sz="2400" dirty="0" err="1" smtClean="0">
                <a:latin typeface="Andale Mono"/>
                <a:cs typeface="Andale Mono"/>
              </a:rPr>
              <a:t>saídas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35" y="5490926"/>
            <a:ext cx="41809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ndale Mono"/>
                <a:cs typeface="Andale Mono"/>
              </a:rPr>
              <a:t>Ambiente</a:t>
            </a:r>
            <a:r>
              <a:rPr lang="en-US" sz="2400" dirty="0" smtClean="0">
                <a:latin typeface="Andale Mono"/>
                <a:cs typeface="Andale Mono"/>
              </a:rPr>
              <a:t> de </a:t>
            </a:r>
            <a:r>
              <a:rPr lang="en-US" sz="2400" dirty="0" err="1" smtClean="0">
                <a:latin typeface="Andale Mono"/>
                <a:cs typeface="Andale Mono"/>
              </a:rPr>
              <a:t>programação</a:t>
            </a: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latin typeface="Andale Mono"/>
                <a:cs typeface="Andale Mono"/>
              </a:rPr>
              <a:t>extremamente</a:t>
            </a:r>
            <a:r>
              <a:rPr lang="en-US" sz="2400" dirty="0" smtClean="0">
                <a:latin typeface="Andale Mono"/>
                <a:cs typeface="Andale Mono"/>
              </a:rPr>
              <a:t> simples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7855" y="1279468"/>
            <a:ext cx="4269026" cy="2950371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421844" y="2762841"/>
            <a:ext cx="1486476" cy="523762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35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20" y="-2723551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797" y="5384668"/>
            <a:ext cx="229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Hardware Abstraction Layer</a:t>
            </a:r>
            <a:endParaRPr lang="en-US" sz="2200" b="1" i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1148" y="5422725"/>
            <a:ext cx="233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Comunidade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9297" y="-1653588"/>
            <a:ext cx="4269026" cy="2950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9838" y="5256161"/>
            <a:ext cx="2612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Vasto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número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de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bibliotecas</a:t>
            </a:r>
            <a:endParaRPr lang="en-US" sz="22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15" name="Striped Right Arrow 14"/>
          <p:cNvSpPr/>
          <p:nvPr/>
        </p:nvSpPr>
        <p:spPr>
          <a:xfrm rot="20014033">
            <a:off x="698548" y="2701881"/>
            <a:ext cx="441531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31" y="3755448"/>
            <a:ext cx="2343931" cy="1621811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>
            <a:off x="3461123" y="144035"/>
            <a:ext cx="1486476" cy="527890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  <p:sp>
        <p:nvSpPr>
          <p:cNvPr id="19" name="Striped Right Arrow 18"/>
          <p:cNvSpPr/>
          <p:nvPr/>
        </p:nvSpPr>
        <p:spPr>
          <a:xfrm rot="17800124">
            <a:off x="3626532" y="3186045"/>
            <a:ext cx="264213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0" name="Striped Right Arrow 19"/>
          <p:cNvSpPr/>
          <p:nvPr/>
        </p:nvSpPr>
        <p:spPr>
          <a:xfrm rot="16200000">
            <a:off x="6514130" y="3048683"/>
            <a:ext cx="2064381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6698" y="3740949"/>
            <a:ext cx="1617024" cy="1366829"/>
            <a:chOff x="717176" y="4046385"/>
            <a:chExt cx="2767114" cy="2654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5992" t="7407" r="3159" b="5447"/>
            <a:stretch/>
          </p:blipFill>
          <p:spPr>
            <a:xfrm>
              <a:off x="717176" y="4046385"/>
              <a:ext cx="2767114" cy="2654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4456" y="4870302"/>
              <a:ext cx="1859834" cy="101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libs</a:t>
              </a:r>
              <a:endParaRPr lang="en-US" sz="280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</p:grpSp>
      <p:pic>
        <p:nvPicPr>
          <p:cNvPr id="13" name="Picture 12" descr="community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49" y="3574224"/>
            <a:ext cx="2481897" cy="16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RELEMBRANDO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84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(Wiring)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21530" y="4620973"/>
            <a:ext cx="62318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040" y="3836143"/>
            <a:ext cx="2358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</a:rPr>
              <a:t>11 </a:t>
            </a:r>
            <a:r>
              <a:rPr lang="en-US" sz="3200" b="1" dirty="0" err="1" smtClean="0">
                <a:solidFill>
                  <a:srgbClr val="FF0000"/>
                </a:solidFill>
                <a:latin typeface="Andale Mono"/>
                <a:cs typeface="Andale Mono"/>
              </a:rPr>
              <a:t>linhas</a:t>
            </a:r>
            <a:endParaRPr lang="en-US" sz="3200" b="1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  <a:sym typeface="Wingdings"/>
              </a:rPr>
              <a:t></a:t>
            </a:r>
            <a:endParaRPr lang="en-US" sz="3200" b="1" dirty="0" smtClean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Screen Shot 2018-05-09 at 02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8" y="991942"/>
            <a:ext cx="6252503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</a:t>
            </a:r>
            <a:r>
              <a:rPr lang="en-US" b="1" dirty="0" err="1" smtClean="0">
                <a:latin typeface="Andale Mono"/>
                <a:cs typeface="Andale Mono"/>
              </a:rPr>
              <a:t>ícone</a:t>
            </a:r>
            <a:r>
              <a:rPr lang="en-US" b="1" dirty="0" smtClean="0">
                <a:latin typeface="Andale Mono"/>
                <a:cs typeface="Andale Mono"/>
              </a:rPr>
              <a:t> de “Upload”)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371" y="2090786"/>
            <a:ext cx="1859242" cy="9144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Wiring Code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upload_ic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4760"/>
          <a:stretch/>
        </p:blipFill>
        <p:spPr>
          <a:xfrm>
            <a:off x="796226" y="3981562"/>
            <a:ext cx="2478722" cy="165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stCxn id="2" idx="2"/>
            <a:endCxn id="4" idx="0"/>
          </p:cNvCxnSpPr>
          <p:nvPr/>
        </p:nvCxnSpPr>
        <p:spPr>
          <a:xfrm>
            <a:off x="2026992" y="3005186"/>
            <a:ext cx="8595" cy="9763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>
            <a:outerShdw blurRad="50800" dist="762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845046" y="3773678"/>
            <a:ext cx="4550261" cy="2005228"/>
            <a:chOff x="4234165" y="3939976"/>
            <a:chExt cx="4550261" cy="2005228"/>
          </a:xfrm>
        </p:grpSpPr>
        <p:grpSp>
          <p:nvGrpSpPr>
            <p:cNvPr id="14" name="Group 13"/>
            <p:cNvGrpSpPr/>
            <p:nvPr/>
          </p:nvGrpSpPr>
          <p:grpSpPr>
            <a:xfrm>
              <a:off x="4234165" y="3939976"/>
              <a:ext cx="1853983" cy="2005228"/>
              <a:chOff x="5436977" y="915073"/>
              <a:chExt cx="1853983" cy="5238015"/>
            </a:xfrm>
            <a:effectLst>
              <a:outerShdw blurRad="50800" dist="114300" dir="2700000" algn="tl" rotWithShape="0">
                <a:srgbClr val="000000">
                  <a:alpha val="50000"/>
                </a:srgb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5436977" y="37185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Assembly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436977" y="4688540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Linking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36977" y="5713662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Executable HEX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18" name="Straight Arrow Connector 17"/>
              <p:cNvCxnSpPr>
                <a:stCxn id="15" idx="2"/>
                <a:endCxn id="16" idx="0"/>
              </p:cNvCxnSpPr>
              <p:nvPr/>
            </p:nvCxnSpPr>
            <p:spPr>
              <a:xfrm>
                <a:off x="6363969" y="4157944"/>
                <a:ext cx="0" cy="5305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6" idx="2"/>
                <a:endCxn id="17" idx="0"/>
              </p:cNvCxnSpPr>
              <p:nvPr/>
            </p:nvCxnSpPr>
            <p:spPr>
              <a:xfrm>
                <a:off x="6363969" y="5127966"/>
                <a:ext cx="0" cy="5856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/>
              <p:cNvSpPr/>
              <p:nvPr/>
            </p:nvSpPr>
            <p:spPr>
              <a:xfrm>
                <a:off x="5436977" y="915073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36977" y="1873607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Pre-process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6977" y="28041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Compilation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23" name="Straight Arrow Connector 22"/>
              <p:cNvCxnSpPr>
                <a:stCxn id="20" idx="2"/>
                <a:endCxn id="21" idx="0"/>
              </p:cNvCxnSpPr>
              <p:nvPr/>
            </p:nvCxnSpPr>
            <p:spPr>
              <a:xfrm>
                <a:off x="6363969" y="1354499"/>
                <a:ext cx="0" cy="519108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2" idx="0"/>
              </p:cNvCxnSpPr>
              <p:nvPr/>
            </p:nvCxnSpPr>
            <p:spPr>
              <a:xfrm>
                <a:off x="6363969" y="2325905"/>
                <a:ext cx="0" cy="478213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2"/>
                <a:endCxn id="15" idx="0"/>
              </p:cNvCxnSpPr>
              <p:nvPr/>
            </p:nvCxnSpPr>
            <p:spPr>
              <a:xfrm>
                <a:off x="6363969" y="3243544"/>
                <a:ext cx="0" cy="474974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Plus 25"/>
            <p:cNvSpPr/>
            <p:nvPr/>
          </p:nvSpPr>
          <p:spPr>
            <a:xfrm>
              <a:off x="6271560" y="4480074"/>
              <a:ext cx="720129" cy="706273"/>
            </a:xfrm>
            <a:prstGeom prst="mathPlus">
              <a:avLst>
                <a:gd name="adj1" fmla="val 1582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dale Mono"/>
                <a:cs typeface="Andale Mono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089315" y="4159102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Transferência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para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a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placa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89315" y="4929649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Execução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do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programa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</p:grpSp>
      <p:sp>
        <p:nvSpPr>
          <p:cNvPr id="29" name="Pentagon 28"/>
          <p:cNvSpPr/>
          <p:nvPr/>
        </p:nvSpPr>
        <p:spPr>
          <a:xfrm flipH="1">
            <a:off x="3274948" y="3552407"/>
            <a:ext cx="5252438" cy="2487867"/>
          </a:xfrm>
          <a:prstGeom prst="homePlate">
            <a:avLst>
              <a:gd name="adj" fmla="val 21197"/>
            </a:avLst>
          </a:prstGeom>
          <a:noFill/>
          <a:ln w="19050" cmpd="sng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36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>
                <a:latin typeface="Andale Mono"/>
                <a:cs typeface="Andale Mono"/>
              </a:rPr>
              <a:t>placas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4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Uno R3 (2010)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2529083"/>
            <a:ext cx="4252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ATmega328P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6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6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2kB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MEGA (2010)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Mais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pinos</a:t>
            </a:r>
            <a:r>
              <a:rPr lang="en-US" b="1" dirty="0" smtClean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3287" y="2528243"/>
            <a:ext cx="4265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ATmega2560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54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16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15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256kB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smtClean="0">
                <a:latin typeface="Andale Mono"/>
                <a:cs typeface="Andale Mono"/>
              </a:rPr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8kB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2" name="Picture 1" descr="Arduino-Mega-2560-Pin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4774" y="2542655"/>
            <a:ext cx="5456208" cy="2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8680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DUE (2012)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Mais</a:t>
            </a:r>
            <a:r>
              <a:rPr lang="en-US" sz="3400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processamento</a:t>
            </a:r>
            <a:r>
              <a:rPr lang="en-US" sz="3400" b="1" dirty="0" smtClean="0">
                <a:latin typeface="Andale Mono"/>
                <a:cs typeface="Andale Mono"/>
              </a:rPr>
              <a:t>!</a:t>
            </a:r>
            <a:endParaRPr lang="en-US" sz="3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924" y="2711559"/>
            <a:ext cx="4561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>
                <a:latin typeface="Andale Mono"/>
                <a:cs typeface="Andale Mono"/>
              </a:rPr>
              <a:t>SAM3X8E </a:t>
            </a:r>
            <a:r>
              <a:rPr lang="fi-FI" sz="2400" dirty="0" smtClean="0">
                <a:latin typeface="Andale Mono"/>
                <a:cs typeface="Andale Mono"/>
              </a:rPr>
              <a:t>ARM Cortex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M3</a:t>
            </a: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32-bit</a:t>
            </a:r>
            <a:endParaRPr lang="fi-FI" sz="2400" b="1" dirty="0">
              <a:solidFill>
                <a:srgbClr val="632523"/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84MHz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512kB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96kB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3" name="Picture 2" descr="8056907462_0f78f7ef3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4731" y="2211083"/>
            <a:ext cx="5591363" cy="35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Antes do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515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MKR1000 (2016) - </a:t>
            </a:r>
            <a:r>
              <a:rPr lang="en-US" b="1" dirty="0" err="1" smtClean="0">
                <a:latin typeface="Andale Mono"/>
                <a:cs typeface="Andale Mono"/>
              </a:rPr>
              <a:t>IoT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108" y="2279454"/>
            <a:ext cx="5004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SAMD21 </a:t>
            </a:r>
            <a:r>
              <a:rPr lang="fi-FI" sz="2400" dirty="0">
                <a:latin typeface="Andale Mono"/>
                <a:cs typeface="Andale Mono"/>
              </a:rPr>
              <a:t>ARM </a:t>
            </a:r>
            <a:r>
              <a:rPr lang="fi-FI" sz="2400" dirty="0" err="1" smtClean="0">
                <a:latin typeface="Andale Mono"/>
                <a:cs typeface="Andale Mono"/>
              </a:rPr>
              <a:t>Cortex</a:t>
            </a:r>
            <a:r>
              <a:rPr lang="fi-FI" sz="2400" dirty="0" smtClean="0">
                <a:latin typeface="Andale Mono"/>
                <a:cs typeface="Andale Mono"/>
              </a:rPr>
              <a:t> M0+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32-bit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48MHz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8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7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256kB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RAM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Wi-Fi</a:t>
            </a:r>
            <a:endParaRPr lang="de-DE" sz="2400" b="1" dirty="0" smtClean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Li-Po </a:t>
            </a: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battery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mkr100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5085" r="13156" b="24095"/>
          <a:stretch/>
        </p:blipFill>
        <p:spPr>
          <a:xfrm rot="5400000">
            <a:off x="559364" y="3434165"/>
            <a:ext cx="3364073" cy="1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Como </a:t>
            </a:r>
            <a:r>
              <a:rPr lang="en-US" dirty="0" err="1" smtClean="0">
                <a:latin typeface="Andale Mono"/>
                <a:cs typeface="Andale Mono"/>
              </a:rPr>
              <a:t>começar</a:t>
            </a:r>
            <a:r>
              <a:rPr lang="en-US" dirty="0" smtClean="0">
                <a:latin typeface="Andale Mono"/>
                <a:cs typeface="Andale Mono"/>
              </a:rPr>
              <a:t>?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0635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Comprar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uma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placa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3129247"/>
            <a:ext cx="37956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Webtronico: </a:t>
            </a:r>
            <a:r>
              <a:rPr lang="x-none" sz="24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R$ 49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R$ 20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Ou</a:t>
            </a:r>
            <a:r>
              <a:rPr lang="en-US" b="1" dirty="0" smtClean="0">
                <a:latin typeface="Andale Mono"/>
                <a:cs typeface="Andale Mono"/>
              </a:rPr>
              <a:t> um kit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037" y="2936933"/>
            <a:ext cx="3817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FilipeFlop: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R$ 120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R$ 50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Kit_Arduino_Beginning_sem_fonte-Copi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4" b="14845"/>
          <a:stretch/>
        </p:blipFill>
        <p:spPr>
          <a:xfrm>
            <a:off x="144183" y="1809367"/>
            <a:ext cx="5264001" cy="38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2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Instalar</a:t>
            </a:r>
            <a:r>
              <a:rPr lang="en-US" b="1" dirty="0" smtClean="0">
                <a:latin typeface="Andale Mono"/>
                <a:cs typeface="Andale Mono"/>
              </a:rPr>
              <a:t> a IDE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0.3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6" y="1323507"/>
            <a:ext cx="7101789" cy="5678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053" y="1830326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https://www.arduino.cc/en/Main/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Software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080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3) </a:t>
            </a:r>
            <a:r>
              <a:rPr lang="en-US" b="1" dirty="0" err="1" smtClean="0">
                <a:latin typeface="Andale Mono"/>
                <a:cs typeface="Andale Mono"/>
              </a:rPr>
              <a:t>Rodar</a:t>
            </a:r>
            <a:r>
              <a:rPr lang="en-US" b="1" dirty="0" smtClean="0">
                <a:latin typeface="Andale Mono"/>
                <a:cs typeface="Andale Mono"/>
              </a:rPr>
              <a:t> o “Blink”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6" name="Picture 5" descr="Screen Shot 2018-05-09 at 00.50.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63" b="65822"/>
          <a:stretch/>
        </p:blipFill>
        <p:spPr>
          <a:xfrm>
            <a:off x="385402" y="2125105"/>
            <a:ext cx="8373197" cy="304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8-05-09 at 00.5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44" y="953767"/>
            <a:ext cx="6775336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52651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4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Estudar</a:t>
            </a:r>
            <a:r>
              <a:rPr lang="en-US" b="1" dirty="0" smtClean="0">
                <a:latin typeface="Andale Mono"/>
                <a:cs typeface="Andale Mono"/>
              </a:rPr>
              <a:t> as </a:t>
            </a:r>
            <a:r>
              <a:rPr lang="en-US" b="1" dirty="0" err="1" smtClean="0">
                <a:latin typeface="Andale Mono"/>
                <a:cs typeface="Andale Mono"/>
              </a:rPr>
              <a:t>funções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básicas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através</a:t>
            </a:r>
            <a:r>
              <a:rPr lang="en-US" b="1" dirty="0" smtClean="0">
                <a:latin typeface="Andale Mono"/>
                <a:cs typeface="Andale Mono"/>
              </a:rPr>
              <a:t> de </a:t>
            </a:r>
            <a:r>
              <a:rPr lang="en-US" b="1" dirty="0" err="1" smtClean="0">
                <a:latin typeface="Andale Mono"/>
                <a:cs typeface="Andale Mono"/>
              </a:rPr>
              <a:t>exemplos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903" y="2824836"/>
            <a:ext cx="8686800" cy="3697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pinMode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delay</a:t>
            </a:r>
            <a:r>
              <a:rPr lang="en-US" sz="2800" b="1" dirty="0">
                <a:solidFill>
                  <a:srgbClr val="984807"/>
                </a:solidFill>
                <a:latin typeface="Andale Mono"/>
                <a:cs typeface="Andale Mono"/>
              </a:rPr>
              <a:t>(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Classe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 Serial</a:t>
            </a: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44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duino banana pian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"/>
          <a:stretch/>
        </p:blipFill>
        <p:spPr>
          <a:xfrm>
            <a:off x="1189525" y="1866899"/>
            <a:ext cx="6764950" cy="47805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8033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59" t="8587" r="10653" b="7771"/>
          <a:stretch/>
        </p:blipFill>
        <p:spPr>
          <a:xfrm>
            <a:off x="1404802" y="2046401"/>
            <a:ext cx="6334396" cy="45232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136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97030" y="948816"/>
            <a:ext cx="4949941" cy="66027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947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44" t="18605" r="9524" b="18488"/>
          <a:stretch/>
        </p:blipFill>
        <p:spPr>
          <a:xfrm rot="16200000">
            <a:off x="-159350" y="2306682"/>
            <a:ext cx="4474360" cy="2253123"/>
          </a:xfrm>
          <a:prstGeom prst="rect">
            <a:avLst/>
          </a:prstGeom>
        </p:spPr>
      </p:pic>
      <p:pic>
        <p:nvPicPr>
          <p:cNvPr id="5" name="Picture 4" descr="pjrc_80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63" y="1884559"/>
            <a:ext cx="4764515" cy="3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fontes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823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09 at 01.3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53" y="1502489"/>
            <a:ext cx="6779895" cy="589974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Blog </a:t>
            </a:r>
            <a:r>
              <a:rPr lang="en-US" b="1" dirty="0" err="1" smtClean="0">
                <a:latin typeface="Andale Mono"/>
                <a:cs typeface="Andale Mono"/>
              </a:rPr>
              <a:t>FilipeFlop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053" y="1972864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http://www.filipeflop.com/blog/category/arduino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62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Portal </a:t>
            </a:r>
            <a:r>
              <a:rPr lang="en-US" b="1" dirty="0" err="1" smtClean="0">
                <a:latin typeface="Andale Mono"/>
                <a:cs typeface="Andale Mono"/>
              </a:rPr>
              <a:t>Embarcados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1.36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13" y="1417638"/>
            <a:ext cx="6137824" cy="601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50" y="1908074"/>
            <a:ext cx="58703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https://www.embarcados.com.br/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arduino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74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err="1" smtClean="0">
                <a:latin typeface="Andale Mono"/>
                <a:cs typeface="Andale Mono"/>
              </a:rPr>
              <a:t>Adafruit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2" name="Picture 1" descr="Screen Shot 2018-05-09 at 02.3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8" y="1968546"/>
            <a:ext cx="8327504" cy="4681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44" y="2210439"/>
            <a:ext cx="77339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https://learn.adafruit.com/category/learn-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arduino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082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Referências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481"/>
            <a:ext cx="8229600" cy="504723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Andale Mono"/>
                <a:cs typeface="Andale Mono"/>
                <a:hlinkClick r:id="rId2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www.arduino.cc</a:t>
            </a:r>
            <a:endParaRPr lang="en-US" sz="2200" dirty="0">
              <a:latin typeface="Andale Mono"/>
              <a:cs typeface="Andale Mono"/>
              <a:hlinkClick r:id="rId2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://en.wikipedia.org/wiki/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</a:t>
            </a: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arduinohistory.github.io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sz="2200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4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4"/>
              </a:rPr>
              <a:t>processing.org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5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5"/>
              </a:rPr>
              <a:t>://www.ted.com/talks/</a:t>
            </a:r>
            <a:r>
              <a:rPr lang="en-US" sz="2200" dirty="0" smtClean="0">
                <a:latin typeface="Andale Mono"/>
                <a:cs typeface="Andale Mono"/>
                <a:hlinkClick r:id="rId5"/>
              </a:rPr>
              <a:t>massimo_banzi_how_arduino_is_open_sourcing_imagination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6"/>
              </a:rPr>
              <a:t>https://vimeo.com/</a:t>
            </a:r>
            <a:r>
              <a:rPr lang="en-US" sz="2200" dirty="0" smtClean="0">
                <a:latin typeface="Andale Mono"/>
                <a:cs typeface="Andale Mono"/>
                <a:hlinkClick r:id="rId6"/>
              </a:rPr>
              <a:t>31389230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7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7"/>
              </a:rPr>
              <a:t>www.webtronico.com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8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8"/>
              </a:rPr>
              <a:t>://spectrum.ieee.org/geek-life/hands-on/the-making-of-</a:t>
            </a:r>
            <a:r>
              <a:rPr lang="en-US" sz="2200" dirty="0" smtClean="0">
                <a:latin typeface="Andale Mono"/>
                <a:cs typeface="Andale Mono"/>
                <a:hlinkClick r:id="rId8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9"/>
              </a:rPr>
              <a:t>https://blog.arduino.cc/2018/04/23/1961-rotary-phone-gets-a-2018-cellular-</a:t>
            </a:r>
            <a:r>
              <a:rPr lang="en-US" sz="2200" dirty="0" smtClean="0">
                <a:latin typeface="Andale Mono"/>
                <a:cs typeface="Andale Mono"/>
                <a:hlinkClick r:id="rId9"/>
              </a:rPr>
              <a:t>upgrade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0"/>
              </a:rPr>
              <a:t>http://www.filipeflop.com/blog/category/</a:t>
            </a:r>
            <a:r>
              <a:rPr lang="en-US" sz="2200" dirty="0" smtClean="0">
                <a:latin typeface="Andale Mono"/>
                <a:cs typeface="Andale Mono"/>
                <a:hlinkClick r:id="rId10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1"/>
              </a:rPr>
              <a:t>https://www.embarcados.com.br/</a:t>
            </a:r>
            <a:r>
              <a:rPr lang="en-US" sz="2200" dirty="0" smtClean="0">
                <a:latin typeface="Andale Mono"/>
                <a:cs typeface="Andale Mono"/>
                <a:hlinkClick r:id="rId11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2"/>
              </a:rPr>
              <a:t>https://learn.adafruit.com/category/learn-</a:t>
            </a:r>
            <a:r>
              <a:rPr lang="en-US" sz="2200" dirty="0" smtClean="0">
                <a:latin typeface="Andale Mono"/>
                <a:cs typeface="Andale Mono"/>
                <a:hlinkClick r:id="rId12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endParaRPr lang="en-US" sz="22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02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2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2003: </a:t>
            </a:r>
            <a:r>
              <a:rPr lang="en-US" dirty="0" err="1" smtClean="0">
                <a:latin typeface="Andale Mono"/>
                <a:cs typeface="Andale Mono"/>
              </a:rPr>
              <a:t>Aí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vem</a:t>
            </a:r>
            <a:r>
              <a:rPr lang="en-US" dirty="0" smtClean="0">
                <a:latin typeface="Andale Mono"/>
                <a:cs typeface="Andale Mono"/>
              </a:rPr>
              <a:t> 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23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3900" b="1" dirty="0">
                <a:latin typeface="Andale Mono"/>
                <a:cs typeface="Andale Mono"/>
              </a:rPr>
              <a:t>Interaction Design Institute </a:t>
            </a:r>
            <a:r>
              <a:rPr lang="en-US" sz="3900" b="1" dirty="0" err="1" smtClean="0">
                <a:latin typeface="Andale Mono"/>
                <a:cs typeface="Andale Mono"/>
              </a:rPr>
              <a:t>Ivrea</a:t>
            </a:r>
            <a:endParaRPr lang="en-US" sz="3900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0" y="2292082"/>
            <a:ext cx="3148356" cy="414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70" y="2074172"/>
            <a:ext cx="4699590" cy="36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0" y="1179124"/>
            <a:ext cx="4213224" cy="524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ndale Mono"/>
                <a:cs typeface="Andale Mono"/>
              </a:rPr>
              <a:t>~</a:t>
            </a:r>
            <a:r>
              <a:rPr lang="en-US" b="1" dirty="0">
                <a:latin typeface="Andale Mono"/>
                <a:cs typeface="Andale Mono"/>
              </a:rPr>
              <a:t>2000</a:t>
            </a:r>
            <a:r>
              <a:rPr lang="en-US" b="1" dirty="0" smtClean="0">
                <a:latin typeface="Andale Mono"/>
                <a:cs typeface="Andale Mono"/>
              </a:rPr>
              <a:t>’s</a:t>
            </a:r>
            <a:endParaRPr lang="en-US" b="1" dirty="0">
              <a:latin typeface="Andale Mono"/>
              <a:cs typeface="Andale Mon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7595" y="2451100"/>
            <a:ext cx="5508811" cy="2952750"/>
            <a:chOff x="1737659" y="2451100"/>
            <a:chExt cx="5508811" cy="2952750"/>
          </a:xfrm>
        </p:grpSpPr>
        <p:pic>
          <p:nvPicPr>
            <p:cNvPr id="4" name="Picture 3" descr="Basic_Stamp_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7659" y="2451100"/>
              <a:ext cx="1552575" cy="2952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8116" y="3327311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latin typeface="Andale Mono"/>
                  <a:cs typeface="Andale Mono"/>
                </a:rPr>
                <a:t>BasicSTAMP</a:t>
              </a:r>
              <a:endParaRPr lang="en-US" sz="3600" dirty="0" smtClean="0">
                <a:latin typeface="Andale Mono"/>
                <a:cs typeface="Andale Mono"/>
              </a:endParaRP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US$100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735</Words>
  <Application>Microsoft Macintosh PowerPoint</Application>
  <PresentationFormat>On-screen Show (4:3)</PresentationFormat>
  <Paragraphs>159</Paragraphs>
  <Slides>45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Uma introdução à plataforma Arduino</vt:lpstr>
      <vt:lpstr>PowerPoint Presentation</vt:lpstr>
      <vt:lpstr>Antes do arduino</vt:lpstr>
      <vt:lpstr>PowerPoint Presentation</vt:lpstr>
      <vt:lpstr>PowerPoint Presentation</vt:lpstr>
      <vt:lpstr>PowerPoint Presentation</vt:lpstr>
      <vt:lpstr>2003: Aí vem o arduino</vt:lpstr>
      <vt:lpstr>Interaction Design Institute Ivrea</vt:lpstr>
      <vt:lpstr>~2000’s</vt:lpstr>
      <vt:lpstr>2003: Wiring</vt:lpstr>
      <vt:lpstr>2003: Wiring</vt:lpstr>
      <vt:lpstr>2003: Arduino</vt:lpstr>
      <vt:lpstr>2003: Arduino</vt:lpstr>
      <vt:lpstr>PowerPoint Presentation</vt:lpstr>
      <vt:lpstr>PowerPoint Presentation</vt:lpstr>
      <vt:lpstr>PowerPoint Presentation</vt:lpstr>
      <vt:lpstr>PowerPoint Presentation</vt:lpstr>
      <vt:lpstr>Ou seja…</vt:lpstr>
      <vt:lpstr>PowerPoint Presentation</vt:lpstr>
      <vt:lpstr>PowerPoint Presentation</vt:lpstr>
      <vt:lpstr>RELEMBRANDO…</vt:lpstr>
      <vt:lpstr>PowerPoint Presentation</vt:lpstr>
      <vt:lpstr>Arduino (Wiring)</vt:lpstr>
      <vt:lpstr>PowerPoint Presentation</vt:lpstr>
      <vt:lpstr>Arduino (ícone de “Upload”)</vt:lpstr>
      <vt:lpstr>placas</vt:lpstr>
      <vt:lpstr>Uno R3 (2010)</vt:lpstr>
      <vt:lpstr>MEGA (2010) – Mais pinos!</vt:lpstr>
      <vt:lpstr>DUE (2012) – Mais processamento!</vt:lpstr>
      <vt:lpstr>MKR1000 (2016) - IoT</vt:lpstr>
      <vt:lpstr>Como começar?</vt:lpstr>
      <vt:lpstr>1) Comprar uma placa</vt:lpstr>
      <vt:lpstr>1) Ou um kit</vt:lpstr>
      <vt:lpstr>2) Instalar a IDE</vt:lpstr>
      <vt:lpstr>3) Rodar o “Blink”</vt:lpstr>
      <vt:lpstr>4) Estudar as funções básicas através de exemplos</vt:lpstr>
      <vt:lpstr>PowerPoint Presentation</vt:lpstr>
      <vt:lpstr>PowerPoint Presentation</vt:lpstr>
      <vt:lpstr>PowerPoint Presentation</vt:lpstr>
      <vt:lpstr>fontes</vt:lpstr>
      <vt:lpstr>PowerPoint Presentation</vt:lpstr>
      <vt:lpstr>PowerPoint Presentation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à plataforma Arduino</dc:title>
  <dc:creator>Felipe</dc:creator>
  <cp:lastModifiedBy>Felipe</cp:lastModifiedBy>
  <cp:revision>39</cp:revision>
  <dcterms:created xsi:type="dcterms:W3CDTF">2018-05-06T18:39:14Z</dcterms:created>
  <dcterms:modified xsi:type="dcterms:W3CDTF">2018-05-09T05:34:55Z</dcterms:modified>
</cp:coreProperties>
</file>